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32"/>
  </p:notesMasterIdLst>
  <p:handoutMasterIdLst>
    <p:handoutMasterId r:id="rId33"/>
  </p:handoutMasterIdLst>
  <p:sldIdLst>
    <p:sldId id="256" r:id="rId5"/>
    <p:sldId id="291" r:id="rId6"/>
    <p:sldId id="278" r:id="rId7"/>
    <p:sldId id="292" r:id="rId8"/>
    <p:sldId id="293" r:id="rId9"/>
    <p:sldId id="294" r:id="rId10"/>
    <p:sldId id="295" r:id="rId11"/>
    <p:sldId id="296" r:id="rId12"/>
    <p:sldId id="276" r:id="rId13"/>
    <p:sldId id="262" r:id="rId14"/>
    <p:sldId id="282" r:id="rId15"/>
    <p:sldId id="284" r:id="rId16"/>
    <p:sldId id="283" r:id="rId17"/>
    <p:sldId id="272" r:id="rId18"/>
    <p:sldId id="281" r:id="rId19"/>
    <p:sldId id="285" r:id="rId20"/>
    <p:sldId id="279" r:id="rId21"/>
    <p:sldId id="297" r:id="rId22"/>
    <p:sldId id="286" r:id="rId23"/>
    <p:sldId id="287" r:id="rId24"/>
    <p:sldId id="288" r:id="rId25"/>
    <p:sldId id="289" r:id="rId26"/>
    <p:sldId id="298" r:id="rId27"/>
    <p:sldId id="271" r:id="rId28"/>
    <p:sldId id="265" r:id="rId29"/>
    <p:sldId id="290" r:id="rId30"/>
    <p:sldId id="266" r:id="rId31"/>
  </p:sldIdLst>
  <p:sldSz cx="12192000" cy="6858000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6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7/19/2022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7/19/2022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39838"/>
            <a:ext cx="5954713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9100" y="1239838"/>
            <a:ext cx="5954713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4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16839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9281" y="4530543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5549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04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4478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0402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375914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1527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6607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4002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6"/>
            <a:ext cx="5734051" cy="2219691"/>
          </a:xfrm>
        </p:spPr>
        <p:txBody>
          <a:bodyPr anchor="ctr">
            <a:normAutofit/>
          </a:bodyPr>
          <a:lstStyle>
            <a:lvl1pPr algn="l">
              <a:defRPr sz="4000" cap="none" baseline="0"/>
            </a:lvl1pPr>
          </a:lstStyle>
          <a:p>
            <a:r>
              <a:rPr lang="ko-KR" altLang="en-US" dirty="0" smtClean="0"/>
              <a:t>마스터 제목 스타일 편집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6"/>
            <a:ext cx="573405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5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ko-KR" altLang="en-US" smtClean="0"/>
              <a:t>그림을 추가하려면 아이콘을 클릭하십시오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406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0" y="679201"/>
            <a:ext cx="93552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33" y="750288"/>
            <a:ext cx="739268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3000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03712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08" y="3206754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361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23067" y="620744"/>
            <a:ext cx="8911687" cy="128089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23067" y="2126222"/>
            <a:ext cx="4313864" cy="37776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89318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1" y="785461"/>
            <a:ext cx="616766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452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43369" y="605046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6319" y="2545737"/>
            <a:ext cx="4342893" cy="33540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884721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785461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8962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369" y="581228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969388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750288"/>
            <a:ext cx="807001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4576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811189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081" y="785461"/>
            <a:ext cx="624120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4113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5"/>
            <a:ext cx="114232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3137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7994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2F67-3C92-42DE-ACB1-6705FADF8DA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82881" y="750288"/>
            <a:ext cx="62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7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90113" y="715992"/>
            <a:ext cx="7504981" cy="2378317"/>
          </a:xfrm>
        </p:spPr>
        <p:txBody>
          <a:bodyPr anchor="ctr">
            <a:normAutofit fontScale="90000"/>
          </a:bodyPr>
          <a:lstStyle/>
          <a:p>
            <a:pPr latinLnBrk="0"/>
            <a:r>
              <a:rPr lang="en-US" dirty="0"/>
              <a:t>Language ability and motivation issues in English medium instruction courses in Korea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714804" y="3524950"/>
            <a:ext cx="8042336" cy="267290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600" dirty="0"/>
              <a:t>Kent Lee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Pukyong</a:t>
            </a:r>
            <a:r>
              <a:rPr lang="en-US" dirty="0" smtClean="0"/>
              <a:t> National </a:t>
            </a:r>
            <a:r>
              <a:rPr lang="en-US" dirty="0" smtClean="0"/>
              <a:t>University, Busan, Korea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International Conference on Language, Literature &amp; Linguistics, 2022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25 July 2022, Singapore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kentlee7@gmail.com, kentlee7@pknu.ac.kr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www.kentlee7.com, www.enwiki.org</a:t>
            </a:r>
            <a:endParaRPr lang="en-US" sz="1600" dirty="0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418563" y="785213"/>
            <a:ext cx="2859037" cy="2309096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52" y="3524948"/>
            <a:ext cx="1568404" cy="196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Undergraduate students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1620982"/>
            <a:ext cx="9980682" cy="4551218"/>
          </a:xfrm>
        </p:spPr>
        <p:txBody>
          <a:bodyPr/>
          <a:lstStyle/>
          <a:p>
            <a:r>
              <a:rPr lang="en-US" dirty="0" smtClean="0"/>
              <a:t>General English self-efficacy ratings (7-point Likert scale)</a:t>
            </a:r>
          </a:p>
          <a:p>
            <a:r>
              <a:rPr lang="en-US" dirty="0" smtClean="0"/>
              <a:t>Intrinsic motivation: (1) General academic motivation; (2) English motivation</a:t>
            </a:r>
          </a:p>
          <a:p>
            <a:r>
              <a:rPr lang="en-US" dirty="0" smtClean="0"/>
              <a:t>Extrinsic motivation – English motivation</a:t>
            </a:r>
          </a:p>
          <a:p>
            <a:r>
              <a:rPr lang="en-US" dirty="0" smtClean="0"/>
              <a:t>Group variables </a:t>
            </a:r>
          </a:p>
          <a:p>
            <a:r>
              <a:rPr lang="en-US" dirty="0" smtClean="0"/>
              <a:t>Nationality: Korean, </a:t>
            </a:r>
            <a:r>
              <a:rPr lang="en-US" dirty="0" smtClean="0"/>
              <a:t>KFA/</a:t>
            </a:r>
            <a:r>
              <a:rPr lang="en-US" dirty="0" err="1" smtClean="0"/>
              <a:t>Gyopo</a:t>
            </a:r>
            <a:r>
              <a:rPr lang="en-US" dirty="0" smtClean="0"/>
              <a:t>, Chinese, other foreign students</a:t>
            </a:r>
          </a:p>
          <a:p>
            <a:r>
              <a:rPr lang="en-US" dirty="0" smtClean="0"/>
              <a:t>Level: Advanced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</a:t>
            </a:r>
            <a:r>
              <a:rPr lang="en-US" dirty="0" smtClean="0"/>
              <a:t>academic English (and other advanced courses), </a:t>
            </a:r>
            <a:r>
              <a:rPr lang="en-US" dirty="0" smtClean="0"/>
              <a:t>Regular / intermediate AE, Lower / </a:t>
            </a:r>
            <a:r>
              <a:rPr lang="en-US" dirty="0" smtClean="0"/>
              <a:t>Foundation AE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Undergraduate </a:t>
            </a: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1620982"/>
            <a:ext cx="9980682" cy="4551218"/>
          </a:xfrm>
        </p:spPr>
        <p:txBody>
          <a:bodyPr/>
          <a:lstStyle/>
          <a:p>
            <a:r>
              <a:rPr lang="en-US" dirty="0" smtClean="0"/>
              <a:t>General English ability ratings (7-point Likert scale)</a:t>
            </a:r>
          </a:p>
          <a:p>
            <a:r>
              <a:rPr lang="en-US" dirty="0" smtClean="0"/>
              <a:t>AFS Scale ratings for intrinsic motivation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11</a:t>
            </a:fld>
            <a:endParaRPr lang="en-CA"/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11084"/>
              </p:ext>
            </p:extLst>
          </p:nvPr>
        </p:nvGraphicFramePr>
        <p:xfrm>
          <a:off x="1104900" y="3228515"/>
          <a:ext cx="8429518" cy="294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5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820">
                  <a:extLst>
                    <a:ext uri="{9D8B030D-6E8A-4147-A177-3AD203B41FA5}">
                      <a16:colId xmlns:a16="http://schemas.microsoft.com/office/drawing/2014/main" val="1509767071"/>
                    </a:ext>
                  </a:extLst>
                </a:gridCol>
              </a:tblGrid>
              <a:tr h="981229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ability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cademic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motivation 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intrinsic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motivation 1 (AFS)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(n=88)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5.47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3.71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3.72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KFA </a:t>
                      </a:r>
                      <a:r>
                        <a:rPr lang="ko-KR" altLang="en-US" dirty="0" smtClean="0"/>
                        <a:t>교포 </a:t>
                      </a:r>
                      <a:r>
                        <a:rPr lang="en-US" altLang="ko-KR" dirty="0" smtClean="0"/>
                        <a:t>(n=61)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5.87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3.75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3.75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Korean (n=526)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3.31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3.23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(n=32)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3.44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3.36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137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0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Undergraduate students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1620982"/>
            <a:ext cx="9980682" cy="4551218"/>
          </a:xfrm>
        </p:spPr>
        <p:txBody>
          <a:bodyPr/>
          <a:lstStyle/>
          <a:p>
            <a:r>
              <a:rPr lang="en-US" dirty="0" smtClean="0"/>
              <a:t>General English ability ratings (7-point Likert scale)</a:t>
            </a:r>
          </a:p>
          <a:p>
            <a:r>
              <a:rPr lang="en-US" dirty="0" smtClean="0"/>
              <a:t>AFS Scale &amp; SMS ratings for intrinsic &amp; extrinsic motivation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12</a:t>
            </a:fld>
            <a:endParaRPr lang="en-CA"/>
          </a:p>
        </p:txBody>
      </p:sp>
      <p:graphicFrame>
        <p:nvGraphicFramePr>
          <p:cNvPr id="5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266736"/>
              </p:ext>
            </p:extLst>
          </p:nvPr>
        </p:nvGraphicFramePr>
        <p:xfrm>
          <a:off x="416531" y="3146322"/>
          <a:ext cx="10813123" cy="294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560">
                  <a:extLst>
                    <a:ext uri="{9D8B030D-6E8A-4147-A177-3AD203B41FA5}">
                      <a16:colId xmlns:a16="http://schemas.microsoft.com/office/drawing/2014/main" val="1509767071"/>
                    </a:ext>
                  </a:extLst>
                </a:gridCol>
                <a:gridCol w="1263721">
                  <a:extLst>
                    <a:ext uri="{9D8B030D-6E8A-4147-A177-3AD203B41FA5}">
                      <a16:colId xmlns:a16="http://schemas.microsoft.com/office/drawing/2014/main" val="3429854303"/>
                    </a:ext>
                  </a:extLst>
                </a:gridCol>
                <a:gridCol w="1500027">
                  <a:extLst>
                    <a:ext uri="{9D8B030D-6E8A-4147-A177-3AD203B41FA5}">
                      <a16:colId xmlns:a16="http://schemas.microsoft.com/office/drawing/2014/main" val="3021125157"/>
                    </a:ext>
                  </a:extLst>
                </a:gridCol>
                <a:gridCol w="1448656">
                  <a:extLst>
                    <a:ext uri="{9D8B030D-6E8A-4147-A177-3AD203B41FA5}">
                      <a16:colId xmlns:a16="http://schemas.microsoft.com/office/drawing/2014/main" val="252896563"/>
                    </a:ext>
                  </a:extLst>
                </a:gridCol>
                <a:gridCol w="1541124">
                  <a:extLst>
                    <a:ext uri="{9D8B030D-6E8A-4147-A177-3AD203B41FA5}">
                      <a16:colId xmlns:a16="http://schemas.microsoft.com/office/drawing/2014/main" val="791517634"/>
                    </a:ext>
                  </a:extLst>
                </a:gridCol>
              </a:tblGrid>
              <a:tr h="981229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ability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intrinsic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–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Autonomy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–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Mastery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–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Social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intrinsic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(SMS)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extrinsic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(SMS)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 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5.47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3.72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3.65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5.25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3.84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KFA </a:t>
                      </a:r>
                      <a:r>
                        <a:rPr lang="ko-KR" altLang="en-US" dirty="0" smtClean="0"/>
                        <a:t>교포 </a:t>
                      </a:r>
                      <a:r>
                        <a:rPr lang="en-US" altLang="ko-KR" dirty="0" smtClean="0"/>
                        <a:t> 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5.87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3.75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3.79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5.13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3.80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Korean  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3.23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3.24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3.13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3.34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3.91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 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3.44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3.33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3.39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3.98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137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Undergraduate students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1620982"/>
            <a:ext cx="9980682" cy="4551218"/>
          </a:xfrm>
        </p:spPr>
        <p:txBody>
          <a:bodyPr/>
          <a:lstStyle/>
          <a:p>
            <a:r>
              <a:rPr lang="en-US" dirty="0" smtClean="0"/>
              <a:t>General English ability ratings (7-point Likert scale)</a:t>
            </a:r>
          </a:p>
          <a:p>
            <a:r>
              <a:rPr lang="en-US" dirty="0" smtClean="0"/>
              <a:t>AFS </a:t>
            </a:r>
            <a:r>
              <a:rPr lang="en-US" dirty="0"/>
              <a:t>Scale ratings for intrinsic </a:t>
            </a:r>
            <a:r>
              <a:rPr lang="en-US" dirty="0" smtClean="0"/>
              <a:t>motivation</a:t>
            </a:r>
          </a:p>
          <a:p>
            <a:r>
              <a:rPr lang="en-US" dirty="0" smtClean="0"/>
              <a:t>By English course level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13</a:t>
            </a:fld>
            <a:endParaRPr lang="en-CA"/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48406"/>
              </p:ext>
            </p:extLst>
          </p:nvPr>
        </p:nvGraphicFramePr>
        <p:xfrm>
          <a:off x="1104900" y="3228515"/>
          <a:ext cx="9230902" cy="309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4514">
                  <a:extLst>
                    <a:ext uri="{9D8B030D-6E8A-4147-A177-3AD203B41FA5}">
                      <a16:colId xmlns:a16="http://schemas.microsoft.com/office/drawing/2014/main" val="1509767071"/>
                    </a:ext>
                  </a:extLst>
                </a:gridCol>
              </a:tblGrid>
              <a:tr h="981229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ability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cademic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motivation 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intrinsic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motivation 1 (AFS)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(n=127)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5.43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3.61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Intermediate (n=357) 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3.82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3.45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Low (n=153)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2.74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2.95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14">
                <a:tc>
                  <a:txBody>
                    <a:bodyPr/>
                    <a:lstStyle/>
                    <a:p>
                      <a:r>
                        <a:rPr lang="en-US" dirty="0" smtClean="0"/>
                        <a:t>Other adv. </a:t>
                      </a:r>
                      <a:r>
                        <a:rPr lang="en-US" dirty="0" smtClean="0"/>
                        <a:t>(n=69)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3.67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137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14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Undergraduate </a:t>
            </a:r>
            <a:r>
              <a:rPr lang="en-US" dirty="0" smtClean="0"/>
              <a:t>Korean students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898" y="1654233"/>
            <a:ext cx="9980682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Korean </a:t>
            </a:r>
            <a:r>
              <a:rPr lang="en-US" dirty="0" smtClean="0"/>
              <a:t>AE students </a:t>
            </a:r>
            <a:r>
              <a:rPr lang="en-US" dirty="0" smtClean="0"/>
              <a:t>in 3 levels: </a:t>
            </a:r>
          </a:p>
          <a:p>
            <a:r>
              <a:rPr lang="en-US" dirty="0" smtClean="0"/>
              <a:t>Advanced (electives for 3</a:t>
            </a:r>
            <a:r>
              <a:rPr lang="en-US" baseline="30000" dirty="0" smtClean="0"/>
              <a:t>rd</a:t>
            </a:r>
            <a:r>
              <a:rPr lang="en-US" dirty="0" smtClean="0"/>
              <a:t>/4</a:t>
            </a:r>
            <a:r>
              <a:rPr lang="en-US" baseline="30000" dirty="0" smtClean="0"/>
              <a:t>th</a:t>
            </a:r>
            <a:r>
              <a:rPr lang="en-US" dirty="0" smtClean="0"/>
              <a:t> year students)</a:t>
            </a:r>
          </a:p>
          <a:p>
            <a:r>
              <a:rPr lang="en-US" dirty="0" smtClean="0"/>
              <a:t>Regular 1</a:t>
            </a:r>
            <a:r>
              <a:rPr lang="en-US" baseline="30000" dirty="0" smtClean="0"/>
              <a:t>st</a:t>
            </a:r>
            <a:r>
              <a:rPr lang="en-US" dirty="0" smtClean="0"/>
              <a:t> year English (Academic English 1&amp; 2)</a:t>
            </a:r>
          </a:p>
          <a:p>
            <a:r>
              <a:rPr lang="en-US" dirty="0" smtClean="0"/>
              <a:t>Low / foundation level, 1</a:t>
            </a:r>
            <a:r>
              <a:rPr lang="en-US" baseline="30000" dirty="0" smtClean="0"/>
              <a:t>st</a:t>
            </a:r>
            <a:r>
              <a:rPr lang="en-US" dirty="0" smtClean="0"/>
              <a:t> year English (AE 1 &amp; 2)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14</a:t>
            </a:fld>
            <a:endParaRPr lang="en-CA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92362"/>
              </p:ext>
            </p:extLst>
          </p:nvPr>
        </p:nvGraphicFramePr>
        <p:xfrm>
          <a:off x="575352" y="3726203"/>
          <a:ext cx="1078786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947">
                  <a:extLst>
                    <a:ext uri="{9D8B030D-6E8A-4147-A177-3AD203B41FA5}">
                      <a16:colId xmlns:a16="http://schemas.microsoft.com/office/drawing/2014/main" val="3183771587"/>
                    </a:ext>
                  </a:extLst>
                </a:gridCol>
                <a:gridCol w="1116425">
                  <a:extLst>
                    <a:ext uri="{9D8B030D-6E8A-4147-A177-3AD203B41FA5}">
                      <a16:colId xmlns:a16="http://schemas.microsoft.com/office/drawing/2014/main" val="305635197"/>
                    </a:ext>
                  </a:extLst>
                </a:gridCol>
                <a:gridCol w="1355644">
                  <a:extLst>
                    <a:ext uri="{9D8B030D-6E8A-4147-A177-3AD203B41FA5}">
                      <a16:colId xmlns:a16="http://schemas.microsoft.com/office/drawing/2014/main" val="1941885877"/>
                    </a:ext>
                  </a:extLst>
                </a:gridCol>
                <a:gridCol w="1355644">
                  <a:extLst>
                    <a:ext uri="{9D8B030D-6E8A-4147-A177-3AD203B41FA5}">
                      <a16:colId xmlns:a16="http://schemas.microsoft.com/office/drawing/2014/main" val="2872342525"/>
                    </a:ext>
                  </a:extLst>
                </a:gridCol>
                <a:gridCol w="1355644">
                  <a:extLst>
                    <a:ext uri="{9D8B030D-6E8A-4147-A177-3AD203B41FA5}">
                      <a16:colId xmlns:a16="http://schemas.microsoft.com/office/drawing/2014/main" val="4280358619"/>
                    </a:ext>
                  </a:extLst>
                </a:gridCol>
                <a:gridCol w="1409642">
                  <a:extLst>
                    <a:ext uri="{9D8B030D-6E8A-4147-A177-3AD203B41FA5}">
                      <a16:colId xmlns:a16="http://schemas.microsoft.com/office/drawing/2014/main" val="190052616"/>
                    </a:ext>
                  </a:extLst>
                </a:gridCol>
                <a:gridCol w="1278732">
                  <a:extLst>
                    <a:ext uri="{9D8B030D-6E8A-4147-A177-3AD203B41FA5}">
                      <a16:colId xmlns:a16="http://schemas.microsoft.com/office/drawing/2014/main" val="1675079486"/>
                    </a:ext>
                  </a:extLst>
                </a:gridCol>
                <a:gridCol w="1344187">
                  <a:extLst>
                    <a:ext uri="{9D8B030D-6E8A-4147-A177-3AD203B41FA5}">
                      <a16:colId xmlns:a16="http://schemas.microsoft.com/office/drawing/2014/main" val="358545828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ability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intrinsic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–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Autonomy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–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Mastery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–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Social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(AFS)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intrinsic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(SMS)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extrinsic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(SMS)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06196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Adv. (30)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3.52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3.33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5.14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3.79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92241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Regular</a:t>
                      </a:r>
                      <a:r>
                        <a:rPr lang="en-US" altLang="ko-KR" baseline="0" dirty="0" smtClean="0"/>
                        <a:t> (241)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3.32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3.27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3.20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4.38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3.87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0588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Low (143)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3.27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2.95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3.05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2.82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3.05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3.76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4.02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0930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73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models 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3" y="1547004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GLM (generalized linear regression) [SAS </a:t>
            </a:r>
            <a:r>
              <a:rPr lang="en-US" sz="2400" dirty="0" err="1" smtClean="0"/>
              <a:t>Proc</a:t>
            </a:r>
            <a:r>
              <a:rPr lang="en-US" sz="2400" dirty="0" smtClean="0"/>
              <a:t> GLM]</a:t>
            </a:r>
          </a:p>
          <a:p>
            <a:r>
              <a:rPr lang="en-US" sz="2400" dirty="0" smtClean="0"/>
              <a:t>Dependent variables: </a:t>
            </a:r>
          </a:p>
          <a:p>
            <a:pPr lvl="1"/>
            <a:r>
              <a:rPr lang="en-US" sz="2400" dirty="0" smtClean="0"/>
              <a:t>English efficacy</a:t>
            </a:r>
          </a:p>
          <a:p>
            <a:pPr lvl="1"/>
            <a:r>
              <a:rPr lang="en-US" sz="2400" dirty="0" smtClean="0"/>
              <a:t>Academic motivation (AFS)</a:t>
            </a:r>
          </a:p>
          <a:p>
            <a:pPr lvl="1"/>
            <a:r>
              <a:rPr lang="en-US" sz="2400" dirty="0" smtClean="0"/>
              <a:t>English motivation (AFS)</a:t>
            </a:r>
          </a:p>
          <a:p>
            <a:pPr lvl="1"/>
            <a:r>
              <a:rPr lang="en-US" sz="2400" dirty="0" smtClean="0"/>
              <a:t>English intrinsic motivation (SMS)</a:t>
            </a:r>
          </a:p>
          <a:p>
            <a:pPr lvl="1"/>
            <a:r>
              <a:rPr lang="en-US" sz="2400" dirty="0" smtClean="0"/>
              <a:t>English extrinsic motivation (SMS)</a:t>
            </a:r>
          </a:p>
          <a:p>
            <a:r>
              <a:rPr lang="en-US" sz="2400" dirty="0" smtClean="0"/>
              <a:t>Independent variables </a:t>
            </a:r>
            <a:endParaRPr lang="en-CA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70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models 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468442" y="1616015"/>
            <a:ext cx="8915400" cy="3777622"/>
          </a:xfrm>
        </p:spPr>
        <p:txBody>
          <a:bodyPr>
            <a:noAutofit/>
          </a:bodyPr>
          <a:lstStyle/>
          <a:p>
            <a:r>
              <a:rPr lang="en-US" sz="2000" dirty="0" smtClean="0"/>
              <a:t>GLM (generalized linear regression) [SAS </a:t>
            </a:r>
            <a:r>
              <a:rPr lang="en-US" sz="2000" dirty="0" err="1" smtClean="0"/>
              <a:t>Proc</a:t>
            </a:r>
            <a:r>
              <a:rPr lang="en-US" sz="2000" dirty="0" smtClean="0"/>
              <a:t> GLM]</a:t>
            </a:r>
          </a:p>
          <a:p>
            <a:r>
              <a:rPr lang="en-US" sz="2000" dirty="0" smtClean="0"/>
              <a:t>Dependent variables </a:t>
            </a:r>
          </a:p>
          <a:p>
            <a:r>
              <a:rPr lang="en-US" sz="2000" dirty="0" smtClean="0"/>
              <a:t>Independent variables </a:t>
            </a:r>
          </a:p>
          <a:p>
            <a:pPr lvl="1"/>
            <a:r>
              <a:rPr lang="en-US" sz="2000" dirty="0" smtClean="0"/>
              <a:t>Academic year (grade level)</a:t>
            </a:r>
          </a:p>
          <a:p>
            <a:pPr lvl="1"/>
            <a:r>
              <a:rPr lang="en-US" sz="2000" dirty="0" smtClean="0"/>
              <a:t>National status (Korean, KFA/</a:t>
            </a:r>
            <a:r>
              <a:rPr lang="ko-KR" altLang="en-US" sz="2000" dirty="0" smtClean="0"/>
              <a:t>교포</a:t>
            </a:r>
            <a:r>
              <a:rPr lang="en-US" sz="2000" dirty="0" smtClean="0"/>
              <a:t>, Chinese, other foreigners)</a:t>
            </a:r>
          </a:p>
          <a:p>
            <a:pPr lvl="1"/>
            <a:r>
              <a:rPr lang="en-US" sz="2000" dirty="0" smtClean="0"/>
              <a:t>Language level (low, intermediate, advanced)</a:t>
            </a:r>
          </a:p>
          <a:p>
            <a:pPr lvl="1"/>
            <a:r>
              <a:rPr lang="en-US" sz="2000" dirty="0" smtClean="0"/>
              <a:t>EMI courses (relative amount of EMI courses, as reported percentages)</a:t>
            </a:r>
          </a:p>
          <a:p>
            <a:pPr lvl="1"/>
            <a:r>
              <a:rPr lang="en-US" sz="2000" dirty="0" smtClean="0"/>
              <a:t>L1 background (Korean, bilingual Korean-English, Chinese, Chinese-Korean, English, Western / Indo-European languages, SE Asia, Other/misc.)</a:t>
            </a:r>
          </a:p>
          <a:p>
            <a:pPr lvl="1"/>
            <a:r>
              <a:rPr lang="en-US" sz="2000" dirty="0" smtClean="0"/>
              <a:t>Major (humanities, STEM, business, social sciences)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70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</a:t>
            </a:r>
            <a:endParaRPr lang="en-CA" dirty="0"/>
          </a:p>
        </p:txBody>
      </p:sp>
      <p:sp useBgFill="1"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3" y="2049293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English self-rating</a:t>
            </a:r>
          </a:p>
          <a:p>
            <a:r>
              <a:rPr lang="en-US" sz="2400" dirty="0" smtClean="0"/>
              <a:t>Not sig.: academic year (grade level), </a:t>
            </a:r>
            <a:r>
              <a:rPr lang="en-US" sz="2400" dirty="0" smtClean="0"/>
              <a:t>nationality</a:t>
            </a:r>
            <a:endParaRPr lang="en-US" sz="2400" dirty="0" smtClean="0"/>
          </a:p>
          <a:p>
            <a:r>
              <a:rPr lang="en-US" sz="2400" dirty="0" smtClean="0"/>
              <a:t>Significant: </a:t>
            </a:r>
          </a:p>
          <a:p>
            <a:pPr lvl="1"/>
            <a:r>
              <a:rPr lang="en-US" sz="2400" dirty="0" smtClean="0"/>
              <a:t>Language level </a:t>
            </a:r>
          </a:p>
          <a:p>
            <a:pPr lvl="1"/>
            <a:r>
              <a:rPr lang="en-US" sz="2400" dirty="0" smtClean="0"/>
              <a:t>EMI</a:t>
            </a:r>
          </a:p>
          <a:p>
            <a:pPr lvl="1"/>
            <a:r>
              <a:rPr lang="en-US" sz="2400" dirty="0" smtClean="0"/>
              <a:t>Major</a:t>
            </a:r>
          </a:p>
          <a:p>
            <a:pPr lvl="1"/>
            <a:r>
              <a:rPr lang="en-US" sz="2400" dirty="0" smtClean="0"/>
              <a:t>L1 </a:t>
            </a:r>
          </a:p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99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39316" y="1520757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Language level, EMI, Major, L1 background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18</a:t>
            </a:fld>
            <a:endParaRPr lang="en-CA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834293"/>
              </p:ext>
            </p:extLst>
          </p:nvPr>
        </p:nvGraphicFramePr>
        <p:xfrm>
          <a:off x="1001948" y="1264593"/>
          <a:ext cx="10389139" cy="5219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4863">
                  <a:extLst>
                    <a:ext uri="{9D8B030D-6E8A-4147-A177-3AD203B41FA5}">
                      <a16:colId xmlns:a16="http://schemas.microsoft.com/office/drawing/2014/main" val="1385331526"/>
                    </a:ext>
                  </a:extLst>
                </a:gridCol>
                <a:gridCol w="649321">
                  <a:extLst>
                    <a:ext uri="{9D8B030D-6E8A-4147-A177-3AD203B41FA5}">
                      <a16:colId xmlns:a16="http://schemas.microsoft.com/office/drawing/2014/main" val="1378427306"/>
                    </a:ext>
                  </a:extLst>
                </a:gridCol>
                <a:gridCol w="1949843">
                  <a:extLst>
                    <a:ext uri="{9D8B030D-6E8A-4147-A177-3AD203B41FA5}">
                      <a16:colId xmlns:a16="http://schemas.microsoft.com/office/drawing/2014/main" val="2810729789"/>
                    </a:ext>
                  </a:extLst>
                </a:gridCol>
                <a:gridCol w="1662261">
                  <a:extLst>
                    <a:ext uri="{9D8B030D-6E8A-4147-A177-3AD203B41FA5}">
                      <a16:colId xmlns:a16="http://schemas.microsoft.com/office/drawing/2014/main" val="3927779888"/>
                    </a:ext>
                  </a:extLst>
                </a:gridCol>
                <a:gridCol w="1558370">
                  <a:extLst>
                    <a:ext uri="{9D8B030D-6E8A-4147-A177-3AD203B41FA5}">
                      <a16:colId xmlns:a16="http://schemas.microsoft.com/office/drawing/2014/main" val="1379670870"/>
                    </a:ext>
                  </a:extLst>
                </a:gridCol>
                <a:gridCol w="1454481">
                  <a:extLst>
                    <a:ext uri="{9D8B030D-6E8A-4147-A177-3AD203B41FA5}">
                      <a16:colId xmlns:a16="http://schemas.microsoft.com/office/drawing/2014/main" val="3443285891"/>
                    </a:ext>
                  </a:extLst>
                </a:gridCol>
              </a:tblGrid>
              <a:tr h="267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Source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>
                          <a:effectLst/>
                        </a:rPr>
                        <a:t>DF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Category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>
                          <a:effectLst/>
                        </a:rPr>
                        <a:t>Estimate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F (or t) value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309034207"/>
                  </a:ext>
                </a:extLst>
              </a:tr>
              <a:tr h="358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Level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32.98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&lt;.0001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534449497"/>
                  </a:ext>
                </a:extLst>
              </a:tr>
              <a:tr h="358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 b="1" dirty="0">
                          <a:effectLst/>
                        </a:rPr>
                        <a:t>Intermediate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-0.6749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-3.75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0.0002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128279694"/>
                  </a:ext>
                </a:extLst>
              </a:tr>
              <a:tr h="358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 b="1" dirty="0">
                          <a:effectLst/>
                        </a:rPr>
                        <a:t>Low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-1.4724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-7.97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&lt;.0001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641909455"/>
                  </a:ext>
                </a:extLst>
              </a:tr>
              <a:tr h="621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EMI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1.3299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46.01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&lt;.0001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87817191"/>
                  </a:ext>
                </a:extLst>
              </a:tr>
              <a:tr h="358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Major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3.97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0.0081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46006136"/>
                  </a:ext>
                </a:extLst>
              </a:tr>
              <a:tr h="358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 b="1" dirty="0">
                          <a:effectLst/>
                        </a:rPr>
                        <a:t>Humanities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0.2568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1.98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0.0481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849277175"/>
                  </a:ext>
                </a:extLst>
              </a:tr>
              <a:tr h="358944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Language </a:t>
                      </a:r>
                      <a:endParaRPr lang="en-CA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background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(Ref = Native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English L1)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18.30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&lt;.0001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627147044"/>
                  </a:ext>
                </a:extLst>
              </a:tr>
              <a:tr h="35894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Bilingual </a:t>
                      </a:r>
                      <a:r>
                        <a:rPr lang="en-CA" sz="1800" b="1" dirty="0" err="1">
                          <a:effectLst/>
                        </a:rPr>
                        <a:t>En</a:t>
                      </a:r>
                      <a:r>
                        <a:rPr lang="en-CA" sz="1800" b="1" dirty="0">
                          <a:effectLst/>
                        </a:rPr>
                        <a:t>-Kr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-0.7347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-2.40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0.0166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825681426"/>
                  </a:ext>
                </a:extLst>
              </a:tr>
              <a:tr h="35894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Chinese-Korean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solidFill>
                            <a:srgbClr val="FF0000"/>
                          </a:solidFill>
                          <a:effectLst/>
                        </a:rPr>
                        <a:t>-2.3535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-4.61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&lt;.0001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466407289"/>
                  </a:ext>
                </a:extLst>
              </a:tr>
              <a:tr h="35894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Korean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-1.9261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-6.18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&lt;.0001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941653414"/>
                  </a:ext>
                </a:extLst>
              </a:tr>
              <a:tr h="35894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Other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-2.0364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-6.20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&lt;.0001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6106194"/>
                  </a:ext>
                </a:extLst>
              </a:tr>
              <a:tr h="35894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Western/IE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-1.7949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-5.03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&lt;.0001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074347940"/>
                  </a:ext>
                </a:extLst>
              </a:tr>
              <a:tr h="35894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Chinese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solidFill>
                            <a:srgbClr val="FF0000"/>
                          </a:solidFill>
                          <a:effectLst/>
                        </a:rPr>
                        <a:t>-2.7049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-7.81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&lt;.0001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15908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0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2" y="1478604"/>
            <a:ext cx="8915400" cy="443261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General academic motivation</a:t>
            </a:r>
          </a:p>
          <a:p>
            <a:r>
              <a:rPr lang="en-US" sz="2400" dirty="0" smtClean="0"/>
              <a:t>Not sig.: academic year, level, major, national status</a:t>
            </a:r>
          </a:p>
          <a:p>
            <a:r>
              <a:rPr lang="en-US" sz="2400" dirty="0" smtClean="0"/>
              <a:t>Significant: </a:t>
            </a:r>
            <a:r>
              <a:rPr lang="en-US" sz="2400" dirty="0" smtClean="0"/>
              <a:t>EMI, Language level, Nationality </a:t>
            </a:r>
            <a:endParaRPr lang="en-US" sz="2400" dirty="0" smtClean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19</a:t>
            </a:fld>
            <a:endParaRPr lang="en-CA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52896"/>
              </p:ext>
            </p:extLst>
          </p:nvPr>
        </p:nvGraphicFramePr>
        <p:xfrm>
          <a:off x="2518559" y="3414409"/>
          <a:ext cx="8181866" cy="2684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192">
                  <a:extLst>
                    <a:ext uri="{9D8B030D-6E8A-4147-A177-3AD203B41FA5}">
                      <a16:colId xmlns:a16="http://schemas.microsoft.com/office/drawing/2014/main" val="870106994"/>
                    </a:ext>
                  </a:extLst>
                </a:gridCol>
                <a:gridCol w="654549">
                  <a:extLst>
                    <a:ext uri="{9D8B030D-6E8A-4147-A177-3AD203B41FA5}">
                      <a16:colId xmlns:a16="http://schemas.microsoft.com/office/drawing/2014/main" val="345761342"/>
                    </a:ext>
                  </a:extLst>
                </a:gridCol>
                <a:gridCol w="1390917">
                  <a:extLst>
                    <a:ext uri="{9D8B030D-6E8A-4147-A177-3AD203B41FA5}">
                      <a16:colId xmlns:a16="http://schemas.microsoft.com/office/drawing/2014/main" val="2797366451"/>
                    </a:ext>
                  </a:extLst>
                </a:gridCol>
                <a:gridCol w="1626370">
                  <a:extLst>
                    <a:ext uri="{9D8B030D-6E8A-4147-A177-3AD203B41FA5}">
                      <a16:colId xmlns:a16="http://schemas.microsoft.com/office/drawing/2014/main" val="4201526521"/>
                    </a:ext>
                  </a:extLst>
                </a:gridCol>
                <a:gridCol w="1575881">
                  <a:extLst>
                    <a:ext uri="{9D8B030D-6E8A-4147-A177-3AD203B41FA5}">
                      <a16:colId xmlns:a16="http://schemas.microsoft.com/office/drawing/2014/main" val="2144437908"/>
                    </a:ext>
                  </a:extLst>
                </a:gridCol>
                <a:gridCol w="1215957">
                  <a:extLst>
                    <a:ext uri="{9D8B030D-6E8A-4147-A177-3AD203B41FA5}">
                      <a16:colId xmlns:a16="http://schemas.microsoft.com/office/drawing/2014/main" val="3385586754"/>
                    </a:ext>
                  </a:extLst>
                </a:gridCol>
              </a:tblGrid>
              <a:tr h="378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Source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DF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Category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Estimate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F (t) value 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p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097328042"/>
                  </a:ext>
                </a:extLst>
              </a:tr>
              <a:tr h="387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Level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3.09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0.0266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9489484"/>
                  </a:ext>
                </a:extLst>
              </a:tr>
              <a:tr h="387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Lower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CA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-0.2896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-2.32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0.0208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538653318"/>
                  </a:ext>
                </a:extLst>
              </a:tr>
              <a:tr h="387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EMI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0.4481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11.29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0.0008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493419640"/>
                  </a:ext>
                </a:extLst>
              </a:tr>
              <a:tr h="757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National status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2.82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0.0381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254613730"/>
                  </a:ext>
                </a:extLst>
              </a:tr>
              <a:tr h="387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KFA </a:t>
                      </a:r>
                      <a:r>
                        <a:rPr lang="ko-KR" sz="1800" dirty="0">
                          <a:effectLst/>
                          <a:latin typeface="+mn-lt"/>
                        </a:rPr>
                        <a:t>교포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  <a:latin typeface="+mn-lt"/>
                        </a:rPr>
                        <a:t>0.4498</a:t>
                      </a:r>
                      <a:endParaRPr lang="en-US" sz="18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2.81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  <a:latin typeface="+mn-lt"/>
                        </a:rPr>
                        <a:t>0.0051</a:t>
                      </a:r>
                      <a:endParaRPr lang="en-US" sz="18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367008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48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89184" y="636654"/>
            <a:ext cx="8911687" cy="1280890"/>
          </a:xfrm>
        </p:spPr>
        <p:txBody>
          <a:bodyPr anchor="ctr">
            <a:normAutofit/>
          </a:bodyPr>
          <a:lstStyle/>
          <a:p>
            <a:r>
              <a:rPr lang="en-US" sz="4000" dirty="0"/>
              <a:t>My bio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1889184" y="1820174"/>
            <a:ext cx="10055374" cy="4451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Kent Lee</a:t>
            </a:r>
          </a:p>
          <a:p>
            <a:pPr marL="0" indent="0">
              <a:buNone/>
            </a:pPr>
            <a:r>
              <a:rPr lang="en-US" sz="2000" dirty="0"/>
              <a:t>Dept. of English Language &amp; Literature</a:t>
            </a:r>
          </a:p>
          <a:p>
            <a:pPr marL="0" indent="0">
              <a:buNone/>
            </a:pPr>
            <a:r>
              <a:rPr lang="en-US" sz="2000" dirty="0" err="1"/>
              <a:t>Pukyong</a:t>
            </a:r>
            <a:r>
              <a:rPr lang="en-US" sz="2000" dirty="0"/>
              <a:t> National University, Busan, Korea</a:t>
            </a:r>
          </a:p>
          <a:p>
            <a:pPr marL="0" indent="0">
              <a:buNone/>
            </a:pPr>
            <a:r>
              <a:rPr lang="en-US" sz="2000" dirty="0"/>
              <a:t>kentlee7@gmail.com, kentlee7@pknu.ac.kr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Ph.D., Educational Psychology, University of Illinois (Urbana-Champaign), 2009</a:t>
            </a:r>
            <a:endParaRPr lang="en-US" dirty="0"/>
          </a:p>
          <a:p>
            <a:r>
              <a:rPr lang="en-US" dirty="0" err="1" smtClean="0"/>
              <a:t>Hanyang</a:t>
            </a:r>
            <a:r>
              <a:rPr lang="en-US" dirty="0" smtClean="0"/>
              <a:t> University (2008-2010</a:t>
            </a:r>
            <a:r>
              <a:rPr lang="en-US" dirty="0" smtClean="0"/>
              <a:t>) </a:t>
            </a:r>
          </a:p>
          <a:p>
            <a:r>
              <a:rPr lang="en-US" dirty="0" smtClean="0"/>
              <a:t>Korea </a:t>
            </a:r>
            <a:r>
              <a:rPr lang="en-US" dirty="0" smtClean="0"/>
              <a:t>University (</a:t>
            </a:r>
            <a:r>
              <a:rPr lang="en-US" dirty="0" smtClean="0"/>
              <a:t>2010-2014, 2014-2020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Pukyong</a:t>
            </a:r>
            <a:r>
              <a:rPr lang="en-US" dirty="0" smtClean="0"/>
              <a:t> National University, English Dept., Busan, Korea</a:t>
            </a:r>
          </a:p>
          <a:p>
            <a:r>
              <a:rPr lang="en-US" dirty="0" smtClean="0"/>
              <a:t>Research interests: Phonology, psycholinguistics, cognitive grammar, writing studies, applied linguistics.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059" y="734023"/>
            <a:ext cx="1365606" cy="170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92926" y="1549941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General English motivation (AFS)</a:t>
            </a:r>
          </a:p>
          <a:p>
            <a:r>
              <a:rPr lang="en-US" sz="2200" dirty="0" smtClean="0"/>
              <a:t>Significant</a:t>
            </a:r>
            <a:r>
              <a:rPr lang="en-US" sz="2200" dirty="0" smtClean="0"/>
              <a:t>: </a:t>
            </a:r>
            <a:r>
              <a:rPr lang="en-US" sz="2200" dirty="0" smtClean="0"/>
              <a:t> Academic year, </a:t>
            </a:r>
            <a:r>
              <a:rPr lang="en-US" sz="2200" dirty="0" smtClean="0"/>
              <a:t>Le</a:t>
            </a:r>
            <a:r>
              <a:rPr lang="en-US" sz="2200" dirty="0" smtClean="0"/>
              <a:t>vel, EMI, Major, L1 </a:t>
            </a:r>
            <a:endParaRPr lang="en-US" sz="2200" dirty="0" smtClean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20</a:t>
            </a:fld>
            <a:endParaRPr lang="en-CA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950980"/>
              </p:ext>
            </p:extLst>
          </p:nvPr>
        </p:nvGraphicFramePr>
        <p:xfrm>
          <a:off x="2256817" y="2830829"/>
          <a:ext cx="8920263" cy="3813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6925">
                  <a:extLst>
                    <a:ext uri="{9D8B030D-6E8A-4147-A177-3AD203B41FA5}">
                      <a16:colId xmlns:a16="http://schemas.microsoft.com/office/drawing/2014/main" val="3020381191"/>
                    </a:ext>
                  </a:extLst>
                </a:gridCol>
                <a:gridCol w="505602">
                  <a:extLst>
                    <a:ext uri="{9D8B030D-6E8A-4147-A177-3AD203B41FA5}">
                      <a16:colId xmlns:a16="http://schemas.microsoft.com/office/drawing/2014/main" val="1717676620"/>
                    </a:ext>
                  </a:extLst>
                </a:gridCol>
                <a:gridCol w="1932121">
                  <a:extLst>
                    <a:ext uri="{9D8B030D-6E8A-4147-A177-3AD203B41FA5}">
                      <a16:colId xmlns:a16="http://schemas.microsoft.com/office/drawing/2014/main" val="2671242846"/>
                    </a:ext>
                  </a:extLst>
                </a:gridCol>
                <a:gridCol w="1264004">
                  <a:extLst>
                    <a:ext uri="{9D8B030D-6E8A-4147-A177-3AD203B41FA5}">
                      <a16:colId xmlns:a16="http://schemas.microsoft.com/office/drawing/2014/main" val="490596831"/>
                    </a:ext>
                  </a:extLst>
                </a:gridCol>
                <a:gridCol w="1318177">
                  <a:extLst>
                    <a:ext uri="{9D8B030D-6E8A-4147-A177-3AD203B41FA5}">
                      <a16:colId xmlns:a16="http://schemas.microsoft.com/office/drawing/2014/main" val="2362065887"/>
                    </a:ext>
                  </a:extLst>
                </a:gridCol>
                <a:gridCol w="1083434">
                  <a:extLst>
                    <a:ext uri="{9D8B030D-6E8A-4147-A177-3AD203B41FA5}">
                      <a16:colId xmlns:a16="http://schemas.microsoft.com/office/drawing/2014/main" val="899311589"/>
                    </a:ext>
                  </a:extLst>
                </a:gridCol>
              </a:tblGrid>
              <a:tr h="346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Source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DF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Category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Estimate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F (t) value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076295235"/>
                  </a:ext>
                </a:extLst>
              </a:tr>
              <a:tr h="385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Level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3.12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0.0256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21382378"/>
                  </a:ext>
                </a:extLst>
              </a:tr>
              <a:tr h="38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 dirty="0">
                          <a:effectLst/>
                        </a:rPr>
                        <a:t>Intermediate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solidFill>
                            <a:srgbClr val="FF0000"/>
                          </a:solidFill>
                          <a:effectLst/>
                        </a:rPr>
                        <a:t>-0.3073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-2.07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0.0393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63590030"/>
                  </a:ext>
                </a:extLst>
              </a:tr>
              <a:tr h="38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 dirty="0">
                          <a:effectLst/>
                        </a:rPr>
                        <a:t>Lower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solidFill>
                            <a:srgbClr val="FF0000"/>
                          </a:solidFill>
                          <a:effectLst/>
                        </a:rPr>
                        <a:t>-0.4511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-3.00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72964311"/>
                  </a:ext>
                </a:extLst>
              </a:tr>
              <a:tr h="385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EMI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0.6311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16.11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&lt;.0001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95230766"/>
                  </a:ext>
                </a:extLst>
              </a:tr>
              <a:tr h="385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Major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4.02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0.0076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886245682"/>
                  </a:ext>
                </a:extLst>
              </a:tr>
              <a:tr h="38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>
                          <a:effectLst/>
                        </a:rPr>
                        <a:t>Humanities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0.3109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3.09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4108359621"/>
                  </a:ext>
                </a:extLst>
              </a:tr>
              <a:tr h="38531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Language </a:t>
                      </a:r>
                      <a:endParaRPr lang="en-CA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background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2.57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0.0130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919143012"/>
                  </a:ext>
                </a:extLst>
              </a:tr>
              <a:tr h="38531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>
                          <a:effectLst/>
                        </a:rPr>
                        <a:t>Bilingual En-Kr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0.4835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1.97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0.0499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708696082"/>
                  </a:ext>
                </a:extLst>
              </a:tr>
              <a:tr h="38531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 dirty="0">
                          <a:effectLst/>
                        </a:rPr>
                        <a:t>SE Asian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1.5331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2.78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0.0056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83116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12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2" y="1653702"/>
            <a:ext cx="8915400" cy="42575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Intrinsic English motivation (SMS)</a:t>
            </a:r>
          </a:p>
          <a:p>
            <a:r>
              <a:rPr lang="en-US" sz="2000" dirty="0" smtClean="0"/>
              <a:t>Significant</a:t>
            </a:r>
            <a:r>
              <a:rPr lang="en-US" sz="2000" dirty="0" smtClean="0"/>
              <a:t>: </a:t>
            </a:r>
            <a:r>
              <a:rPr lang="en-US" sz="2000" dirty="0" smtClean="0"/>
              <a:t>Grade level, EMI, L1 </a:t>
            </a:r>
            <a:endParaRPr lang="en-US" sz="2000" dirty="0" smtClean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21</a:t>
            </a:fld>
            <a:endParaRPr lang="en-CA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711592"/>
              </p:ext>
            </p:extLst>
          </p:nvPr>
        </p:nvGraphicFramePr>
        <p:xfrm>
          <a:off x="2003899" y="2548650"/>
          <a:ext cx="8813260" cy="4093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6657">
                  <a:extLst>
                    <a:ext uri="{9D8B030D-6E8A-4147-A177-3AD203B41FA5}">
                      <a16:colId xmlns:a16="http://schemas.microsoft.com/office/drawing/2014/main" val="2903431625"/>
                    </a:ext>
                  </a:extLst>
                </a:gridCol>
                <a:gridCol w="499536">
                  <a:extLst>
                    <a:ext uri="{9D8B030D-6E8A-4147-A177-3AD203B41FA5}">
                      <a16:colId xmlns:a16="http://schemas.microsoft.com/office/drawing/2014/main" val="2311345956"/>
                    </a:ext>
                  </a:extLst>
                </a:gridCol>
                <a:gridCol w="2123031">
                  <a:extLst>
                    <a:ext uri="{9D8B030D-6E8A-4147-A177-3AD203B41FA5}">
                      <a16:colId xmlns:a16="http://schemas.microsoft.com/office/drawing/2014/main" val="3994898372"/>
                    </a:ext>
                  </a:extLst>
                </a:gridCol>
                <a:gridCol w="1106118">
                  <a:extLst>
                    <a:ext uri="{9D8B030D-6E8A-4147-A177-3AD203B41FA5}">
                      <a16:colId xmlns:a16="http://schemas.microsoft.com/office/drawing/2014/main" val="754318233"/>
                    </a:ext>
                  </a:extLst>
                </a:gridCol>
                <a:gridCol w="1248843">
                  <a:extLst>
                    <a:ext uri="{9D8B030D-6E8A-4147-A177-3AD203B41FA5}">
                      <a16:colId xmlns:a16="http://schemas.microsoft.com/office/drawing/2014/main" val="1998057969"/>
                    </a:ext>
                  </a:extLst>
                </a:gridCol>
                <a:gridCol w="999075">
                  <a:extLst>
                    <a:ext uri="{9D8B030D-6E8A-4147-A177-3AD203B41FA5}">
                      <a16:colId xmlns:a16="http://schemas.microsoft.com/office/drawing/2014/main" val="60810662"/>
                    </a:ext>
                  </a:extLst>
                </a:gridCol>
              </a:tblGrid>
              <a:tr h="247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Source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DF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Category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Estimate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F (t) value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600" dirty="0">
                          <a:effectLst/>
                        </a:rPr>
                        <a:t>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4025661025"/>
                  </a:ext>
                </a:extLst>
              </a:tr>
              <a:tr h="267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Grade </a:t>
                      </a:r>
                      <a:r>
                        <a:rPr lang="en-CA" sz="1800" dirty="0" smtClean="0">
                          <a:effectLst/>
                        </a:rPr>
                        <a:t>level*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13.50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&lt;.0001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3796330050"/>
                  </a:ext>
                </a:extLst>
              </a:tr>
              <a:tr h="267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1yr*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0.5064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0.0808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700944588"/>
                  </a:ext>
                </a:extLst>
              </a:tr>
              <a:tr h="267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EMI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0.8072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13.07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0.0003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611538981"/>
                  </a:ext>
                </a:extLst>
              </a:tr>
              <a:tr h="267872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Language background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1.85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0.0761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732003940"/>
                  </a:ext>
                </a:extLst>
              </a:tr>
              <a:tr h="2678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Bilingual En-Kr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1.1117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3.02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602933947"/>
                  </a:ext>
                </a:extLst>
              </a:tr>
              <a:tr h="2678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Chinese-Korean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1.0790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1.80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0.0721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550501467"/>
                  </a:ext>
                </a:extLst>
              </a:tr>
              <a:tr h="2678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Korean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0.8787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2.33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0.0202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69920698"/>
                  </a:ext>
                </a:extLst>
              </a:tr>
              <a:tr h="2678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Other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1.0138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2.59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0.0099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064559368"/>
                  </a:ext>
                </a:extLst>
              </a:tr>
              <a:tr h="2678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SE Asian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2.1228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2.37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0.0179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975614502"/>
                  </a:ext>
                </a:extLst>
              </a:tr>
              <a:tr h="2678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Western / IE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1.0684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2.52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0.0119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440719021"/>
                  </a:ext>
                </a:extLst>
              </a:tr>
              <a:tr h="2678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Chinese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1.1350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2.75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0.0061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587865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7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Extrinsic English motivation (SMS)</a:t>
            </a:r>
          </a:p>
          <a:p>
            <a:r>
              <a:rPr lang="en-US" dirty="0" smtClean="0"/>
              <a:t>Significant</a:t>
            </a:r>
            <a:r>
              <a:rPr lang="en-US" dirty="0" smtClean="0"/>
              <a:t>: </a:t>
            </a:r>
            <a:r>
              <a:rPr lang="en-US" dirty="0" smtClean="0"/>
              <a:t>L1 background</a:t>
            </a:r>
          </a:p>
          <a:p>
            <a:r>
              <a:rPr lang="en-US" dirty="0" smtClean="0"/>
              <a:t>Less extrinsic motivation for those from Anglophone &amp; Western nations</a:t>
            </a:r>
            <a:endParaRPr lang="en-US" dirty="0" smtClean="0"/>
          </a:p>
          <a:p>
            <a:r>
              <a:rPr lang="en-US" dirty="0" smtClean="0"/>
              <a:t>Problematic for </a:t>
            </a:r>
            <a:r>
              <a:rPr lang="en-US" dirty="0" smtClean="0"/>
              <a:t>the Korean and Chinese groups 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22</a:t>
            </a:fld>
            <a:endParaRPr lang="en-CA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29672"/>
              </p:ext>
            </p:extLst>
          </p:nvPr>
        </p:nvGraphicFramePr>
        <p:xfrm>
          <a:off x="1973574" y="4022271"/>
          <a:ext cx="8279379" cy="1888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608">
                  <a:extLst>
                    <a:ext uri="{9D8B030D-6E8A-4147-A177-3AD203B41FA5}">
                      <a16:colId xmlns:a16="http://schemas.microsoft.com/office/drawing/2014/main" val="1630548505"/>
                    </a:ext>
                  </a:extLst>
                </a:gridCol>
                <a:gridCol w="413969">
                  <a:extLst>
                    <a:ext uri="{9D8B030D-6E8A-4147-A177-3AD203B41FA5}">
                      <a16:colId xmlns:a16="http://schemas.microsoft.com/office/drawing/2014/main" val="3686280013"/>
                    </a:ext>
                  </a:extLst>
                </a:gridCol>
                <a:gridCol w="1821463">
                  <a:extLst>
                    <a:ext uri="{9D8B030D-6E8A-4147-A177-3AD203B41FA5}">
                      <a16:colId xmlns:a16="http://schemas.microsoft.com/office/drawing/2014/main" val="13509117"/>
                    </a:ext>
                  </a:extLst>
                </a:gridCol>
                <a:gridCol w="1159113">
                  <a:extLst>
                    <a:ext uri="{9D8B030D-6E8A-4147-A177-3AD203B41FA5}">
                      <a16:colId xmlns:a16="http://schemas.microsoft.com/office/drawing/2014/main" val="47596291"/>
                    </a:ext>
                  </a:extLst>
                </a:gridCol>
                <a:gridCol w="1159113">
                  <a:extLst>
                    <a:ext uri="{9D8B030D-6E8A-4147-A177-3AD203B41FA5}">
                      <a16:colId xmlns:a16="http://schemas.microsoft.com/office/drawing/2014/main" val="963876612"/>
                    </a:ext>
                  </a:extLst>
                </a:gridCol>
                <a:gridCol w="1159113">
                  <a:extLst>
                    <a:ext uri="{9D8B030D-6E8A-4147-A177-3AD203B41FA5}">
                      <a16:colId xmlns:a16="http://schemas.microsoft.com/office/drawing/2014/main" val="2088169567"/>
                    </a:ext>
                  </a:extLst>
                </a:gridCol>
              </a:tblGrid>
              <a:tr h="379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Source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DF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Category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Estimate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F (t) value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940945355"/>
                  </a:ext>
                </a:extLst>
              </a:tr>
              <a:tr h="749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Language </a:t>
                      </a:r>
                      <a:endParaRPr lang="en-CA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 smtClean="0">
                          <a:effectLst/>
                        </a:rPr>
                        <a:t>background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1.21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0.2964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1049077293"/>
                  </a:ext>
                </a:extLst>
              </a:tr>
              <a:tr h="379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Bilingual </a:t>
                      </a:r>
                      <a:r>
                        <a:rPr lang="en-CA" sz="1800" b="1" dirty="0" err="1">
                          <a:effectLst/>
                        </a:rPr>
                        <a:t>En</a:t>
                      </a:r>
                      <a:r>
                        <a:rPr lang="en-CA" sz="1800" b="1" dirty="0">
                          <a:effectLst/>
                        </a:rPr>
                        <a:t>-Kr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-0.4448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-2.03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>
                          <a:effectLst/>
                        </a:rPr>
                        <a:t>0.0428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4066818513"/>
                  </a:ext>
                </a:extLst>
              </a:tr>
              <a:tr h="379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b="1" dirty="0">
                          <a:effectLst/>
                        </a:rPr>
                        <a:t>Western / IE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-0.5500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-2.16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710"/>
                        </a:spcAft>
                      </a:pPr>
                      <a:r>
                        <a:rPr lang="en-CA" sz="1800" dirty="0">
                          <a:effectLst/>
                        </a:rPr>
                        <a:t>0.0308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57785" marT="0" marB="28575" anchor="ctr"/>
                </a:tc>
                <a:extLst>
                  <a:ext uri="{0D108BD9-81ED-4DB2-BD59-A6C34878D82A}">
                    <a16:rowId xmlns:a16="http://schemas.microsoft.com/office/drawing/2014/main" val="2166164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92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Cautionary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Effect sizes (</a:t>
            </a:r>
            <a:r>
              <a:rPr lang="el-GR" sz="2600" dirty="0" smtClean="0"/>
              <a:t>η²</a:t>
            </a:r>
            <a:r>
              <a:rPr lang="en-US" sz="2600" dirty="0" smtClean="0"/>
              <a:t> / </a:t>
            </a:r>
            <a:r>
              <a:rPr lang="el-GR" sz="2600" dirty="0"/>
              <a:t> ω</a:t>
            </a:r>
            <a:r>
              <a:rPr lang="en-US" sz="2600" baseline="-25000" dirty="0"/>
              <a:t>p</a:t>
            </a:r>
            <a:r>
              <a:rPr lang="en-US" sz="2600" dirty="0"/>
              <a:t>² </a:t>
            </a:r>
            <a:r>
              <a:rPr lang="en-US" sz="2600" dirty="0" smtClean="0"/>
              <a:t>) are small</a:t>
            </a:r>
          </a:p>
          <a:p>
            <a:r>
              <a:rPr lang="en-US" sz="2600" dirty="0" smtClean="0"/>
              <a:t>At most, about 0.4 for L1 background</a:t>
            </a:r>
          </a:p>
          <a:p>
            <a:r>
              <a:rPr lang="en-US" sz="2600" dirty="0" smtClean="0"/>
              <a:t>Very weak for EMI (</a:t>
            </a:r>
            <a:r>
              <a:rPr lang="el-GR" sz="2600" dirty="0"/>
              <a:t> ω</a:t>
            </a:r>
            <a:r>
              <a:rPr lang="en-US" sz="2600" baseline="-25000" dirty="0"/>
              <a:t>p</a:t>
            </a:r>
            <a:r>
              <a:rPr lang="en-US" sz="2600" dirty="0"/>
              <a:t>²</a:t>
            </a:r>
            <a:r>
              <a:rPr lang="en-US" sz="2600" dirty="0" smtClean="0"/>
              <a:t> = 0.1 or less)</a:t>
            </a:r>
          </a:p>
          <a:p>
            <a:r>
              <a:rPr lang="en-US" sz="2600" dirty="0" smtClean="0"/>
              <a:t>Possible multi-collinearity of L1 &amp; nationality </a:t>
            </a:r>
          </a:p>
          <a:p>
            <a:r>
              <a:rPr lang="en-US" sz="2600" dirty="0" smtClean="0"/>
              <a:t>Factor analysis / PCA may be needed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60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Tentative Conclusions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332" y="446088"/>
            <a:ext cx="4606081" cy="6693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4518" y="1115413"/>
            <a:ext cx="10291865" cy="549939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200" dirty="0" smtClean="0"/>
              <a:t>Effect sizes were small; other factors at work?</a:t>
            </a:r>
          </a:p>
          <a:p>
            <a:pPr marL="800100" lvl="1" indent="-342900">
              <a:buAutoNum type="arabicPeriod"/>
            </a:pPr>
            <a:r>
              <a:rPr lang="en-US" sz="2200" dirty="0" smtClean="0"/>
              <a:t>SES status, educational background, motivation, prior English exposure … 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Korean (and Chinese) students may face problems with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English </a:t>
            </a:r>
            <a:r>
              <a:rPr lang="en-US" sz="2200" dirty="0" smtClean="0"/>
              <a:t>skills 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Motivation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Self-efficacy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Other foreign &amp; binational Korean students have language and motivation advantages 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Diversity in classrooms can be helpful here  - for all universities in Korea 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Effects of EMI on English seem weak 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EMI, as it is commonly implemented, can be problematic 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0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336" y="446088"/>
            <a:ext cx="4499077" cy="6693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7786" y="1322963"/>
            <a:ext cx="10272409" cy="529184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EMI is </a:t>
            </a:r>
            <a:r>
              <a:rPr lang="en-US" sz="2400" dirty="0" smtClean="0"/>
              <a:t>more </a:t>
            </a:r>
            <a:r>
              <a:rPr lang="en-US" sz="2400" dirty="0" smtClean="0"/>
              <a:t>suitable for some </a:t>
            </a:r>
            <a:r>
              <a:rPr lang="en-US" sz="2400" dirty="0" smtClean="0"/>
              <a:t>departments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Problematic implementation: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 input from stakeholders – faculty,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 input from relevant experts </a:t>
            </a:r>
            <a:r>
              <a:rPr lang="en-US" sz="2400" dirty="0" smtClean="0"/>
              <a:t> 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 program evaluation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Imposing requirements on new faculty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Across-the-board implementation / “One size fits all”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Most students are not ready 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Better </a:t>
            </a:r>
            <a:r>
              <a:rPr lang="en-US" sz="2400" dirty="0" smtClean="0"/>
              <a:t>support services are </a:t>
            </a:r>
            <a:r>
              <a:rPr lang="en-US" sz="2400" dirty="0" smtClean="0"/>
              <a:t>needed - Students </a:t>
            </a:r>
            <a:r>
              <a:rPr lang="en-US" sz="2400" dirty="0" smtClean="0"/>
              <a:t>need to be better prepared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09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81" y="471891"/>
            <a:ext cx="8915400" cy="56673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5" name="Picture Placeholder 4" descr="Close-up of books on shelves with more books blurred in foreground and background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" r="3155"/>
          <a:stretch>
            <a:fillRect/>
          </a:stretch>
        </p:blipFill>
        <p:spPr>
          <a:xfrm>
            <a:off x="9006513" y="383876"/>
            <a:ext cx="2122202" cy="150876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594" y="1980652"/>
            <a:ext cx="9601121" cy="4757468"/>
          </a:xfrm>
        </p:spPr>
        <p:txBody>
          <a:bodyPr>
            <a:normAutofit/>
          </a:bodyPr>
          <a:lstStyle/>
          <a:p>
            <a:pPr lvl="1" indent="-457200">
              <a:buFont typeface="+mj-lt"/>
              <a:buAutoNum type="arabicPeriod"/>
            </a:pPr>
            <a:r>
              <a:rPr lang="en-US" sz="2000" dirty="0" err="1"/>
              <a:t>Guay</a:t>
            </a:r>
            <a:r>
              <a:rPr lang="en-US" sz="2000" dirty="0"/>
              <a:t>, F., Vallerand, R. J. &amp; Blanchard, C. (2000). On the assessment of situational intrinsic and extrinsic motivation: The Situational Motivation Scale (SIMS). </a:t>
            </a:r>
            <a:r>
              <a:rPr lang="en-US" sz="2000" i="1" dirty="0"/>
              <a:t>Motivation and Emotion, 24i(3), 175-213.</a:t>
            </a:r>
          </a:p>
          <a:p>
            <a:pPr lvl="1" indent="-457200">
              <a:buFont typeface="+mj-lt"/>
              <a:buAutoNum type="arabicPeriod"/>
            </a:pPr>
            <a:r>
              <a:rPr lang="en-US" sz="2000" dirty="0"/>
              <a:t>Lee, K., &amp; Lee, H. (2018). Korean Graduate Students’ Self-perceptions of English Skills and Needs in an English-medium Instruction Context. </a:t>
            </a:r>
            <a:r>
              <a:rPr lang="en-US" sz="2000" i="1" dirty="0"/>
              <a:t>Journal of Multilingual and Multicultural Development, 39</a:t>
            </a:r>
            <a:r>
              <a:rPr lang="en-US" sz="2000" dirty="0"/>
              <a:t>(8), 715-728</a:t>
            </a:r>
            <a:r>
              <a:rPr lang="en-US" sz="2000" dirty="0"/>
              <a:t>.</a:t>
            </a:r>
          </a:p>
          <a:p>
            <a:pPr lvl="1" indent="-457200">
              <a:buFont typeface="+mj-lt"/>
              <a:buAutoNum type="arabicPeriod"/>
            </a:pPr>
            <a:r>
              <a:rPr lang="en-US" sz="2000" dirty="0"/>
              <a:t>Lee, K., &amp; Lee, H. </a:t>
            </a:r>
            <a:r>
              <a:rPr lang="en-US" sz="2000" dirty="0"/>
              <a:t>(to be submitted). </a:t>
            </a:r>
            <a:r>
              <a:rPr lang="en-US" sz="2000" dirty="0"/>
              <a:t>Faculty coaching and faculty needs in Korean </a:t>
            </a:r>
            <a:r>
              <a:rPr lang="en-US" sz="2000" dirty="0"/>
              <a:t>universities. </a:t>
            </a:r>
          </a:p>
          <a:p>
            <a:pPr lvl="1" indent="-457200">
              <a:buFont typeface="+mj-lt"/>
              <a:buAutoNum type="arabicPeriod"/>
            </a:pPr>
            <a:r>
              <a:rPr lang="en-US" sz="2000" dirty="0"/>
              <a:t>Reeve, J., &amp; </a:t>
            </a:r>
            <a:r>
              <a:rPr lang="en-US" sz="2000" dirty="0" err="1"/>
              <a:t>Sickenius</a:t>
            </a:r>
            <a:r>
              <a:rPr lang="en-US" sz="2000" dirty="0"/>
              <a:t>, B. (1994). Development and validation of a brief measure of the three psychological needs underlying intrinsic motivation: The AFS scales. </a:t>
            </a:r>
            <a:r>
              <a:rPr lang="en-US" sz="2000" i="1" dirty="0"/>
              <a:t>Educational and Psychological Measurement</a:t>
            </a:r>
            <a:r>
              <a:rPr lang="en-US" sz="2000" dirty="0"/>
              <a:t>, </a:t>
            </a:r>
            <a:r>
              <a:rPr lang="en-US" sz="2000" i="1" dirty="0"/>
              <a:t>54</a:t>
            </a:r>
            <a:r>
              <a:rPr lang="en-US" sz="2000" dirty="0"/>
              <a:t>(2), 506-515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40943" y="598231"/>
            <a:ext cx="8911687" cy="128089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0943" y="1552755"/>
            <a:ext cx="9563669" cy="4358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Students at Korea University </a:t>
            </a:r>
            <a:endParaRPr lang="en-US" sz="2400" dirty="0"/>
          </a:p>
          <a:p>
            <a:r>
              <a:rPr lang="en-US" sz="2400" dirty="0" smtClean="0"/>
              <a:t>Koreans, Koreans from abroad (</a:t>
            </a:r>
            <a:r>
              <a:rPr lang="en-US" sz="2400" dirty="0" smtClean="0"/>
              <a:t>KFA / </a:t>
            </a:r>
            <a:r>
              <a:rPr lang="ko-KR" altLang="en-US" sz="2400" dirty="0" smtClean="0"/>
              <a:t>교포</a:t>
            </a:r>
            <a:r>
              <a:rPr lang="en-US" altLang="ko-KR" sz="2400" dirty="0" smtClean="0"/>
              <a:t>), foreign students</a:t>
            </a:r>
            <a:endParaRPr lang="en-US" sz="2400" dirty="0" smtClean="0"/>
          </a:p>
          <a:p>
            <a:r>
              <a:rPr lang="en-US" sz="2400" dirty="0" smtClean="0"/>
              <a:t>EMI context – English-medium instruction </a:t>
            </a:r>
          </a:p>
          <a:p>
            <a:pPr marL="0" indent="0">
              <a:buNone/>
            </a:pPr>
            <a:r>
              <a:rPr lang="en-US" sz="800" dirty="0"/>
              <a:t> </a:t>
            </a: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Motivation </a:t>
            </a:r>
          </a:p>
          <a:p>
            <a:r>
              <a:rPr lang="en-US" sz="2400" dirty="0"/>
              <a:t>Self-determination theory (</a:t>
            </a:r>
            <a:r>
              <a:rPr lang="en-US" sz="2400" dirty="0" err="1"/>
              <a:t>Deci</a:t>
            </a:r>
            <a:r>
              <a:rPr lang="en-US" sz="2400" dirty="0"/>
              <a:t> &amp; Ryan)</a:t>
            </a:r>
          </a:p>
          <a:p>
            <a:r>
              <a:rPr lang="en-US" sz="2400" dirty="0"/>
              <a:t>Intrinsic &amp; extrinsic motivation </a:t>
            </a:r>
            <a:r>
              <a:rPr lang="en-US" sz="2400" dirty="0" smtClean="0"/>
              <a:t>(Reeve &amp; </a:t>
            </a:r>
            <a:r>
              <a:rPr lang="en-US" sz="2400" dirty="0" err="1" smtClean="0"/>
              <a:t>Sickenius</a:t>
            </a:r>
            <a:r>
              <a:rPr lang="en-US" sz="2400" dirty="0" smtClean="0"/>
              <a:t>, 1994)</a:t>
            </a:r>
            <a:endParaRPr lang="en-US" sz="2400" dirty="0"/>
          </a:p>
          <a:p>
            <a:r>
              <a:rPr lang="en-US" sz="2400" dirty="0"/>
              <a:t>Intrinsic = Autonomy, Mastery, Connectedness (social) </a:t>
            </a:r>
          </a:p>
          <a:p>
            <a:r>
              <a:rPr lang="en-US" sz="2400" dirty="0" smtClean="0"/>
              <a:t>Extrinsic </a:t>
            </a:r>
            <a:r>
              <a:rPr lang="en-US" sz="2400" dirty="0"/>
              <a:t>– lack </a:t>
            </a:r>
            <a:r>
              <a:rPr lang="en-US" sz="2400" dirty="0" smtClean="0"/>
              <a:t>thereof </a:t>
            </a:r>
          </a:p>
          <a:p>
            <a:r>
              <a:rPr lang="en-US" sz="2400" dirty="0" smtClean="0"/>
              <a:t>Self-efficacy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32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Graduate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Survey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students: Survey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9776460" cy="4571999"/>
          </a:xfrm>
        </p:spPr>
        <p:txBody>
          <a:bodyPr/>
          <a:lstStyle/>
          <a:p>
            <a:r>
              <a:rPr lang="en-US" dirty="0" smtClean="0"/>
              <a:t>Survey of 110 graduate students (Lee &amp; Lee, 2018)</a:t>
            </a:r>
            <a:endParaRPr lang="en-US" dirty="0"/>
          </a:p>
          <a:p>
            <a:r>
              <a:rPr lang="en-US" dirty="0" smtClean="0"/>
              <a:t>Self-perceptions of English skills &amp; abilities, specific task abilities, &amp; motivation index</a:t>
            </a:r>
          </a:p>
          <a:p>
            <a:r>
              <a:rPr lang="en-US" dirty="0" smtClean="0"/>
              <a:t>Similar difficulties as for undergraduates: comprehension, in-class work </a:t>
            </a:r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41" y="3886199"/>
            <a:ext cx="9941275" cy="276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0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students: Survey data</a:t>
            </a:r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99" y="4376939"/>
            <a:ext cx="7377925" cy="1796916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99" y="1660466"/>
            <a:ext cx="10107532" cy="229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6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students: Survey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9980682" cy="4571999"/>
          </a:xfrm>
        </p:spPr>
        <p:txBody>
          <a:bodyPr/>
          <a:lstStyle/>
          <a:p>
            <a:r>
              <a:rPr lang="en-US" dirty="0" smtClean="0"/>
              <a:t>Medium level of self-rated English skills</a:t>
            </a:r>
            <a:endParaRPr lang="en-US" dirty="0"/>
          </a:p>
          <a:p>
            <a:r>
              <a:rPr lang="en-US" dirty="0" smtClean="0"/>
              <a:t>Medium level of intrinsic motivation</a:t>
            </a:r>
            <a:endParaRPr lang="en-US" dirty="0"/>
          </a:p>
          <a:p>
            <a:r>
              <a:rPr lang="en-US" dirty="0" smtClean="0"/>
              <a:t>Low or moderate correlations b/ EMI courses and English skills or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7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Undergraduate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Survey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9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data: Undergraduate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899" y="1600200"/>
            <a:ext cx="9876213" cy="4571999"/>
          </a:xfrm>
        </p:spPr>
        <p:txBody>
          <a:bodyPr/>
          <a:lstStyle/>
          <a:p>
            <a:r>
              <a:rPr lang="en-US" dirty="0" smtClean="0"/>
              <a:t>704 undergraduate students</a:t>
            </a:r>
            <a:endParaRPr lang="en-US" dirty="0"/>
          </a:p>
          <a:p>
            <a:r>
              <a:rPr lang="en-US" dirty="0" smtClean="0"/>
              <a:t>Self-efficacy: Questions </a:t>
            </a:r>
            <a:r>
              <a:rPr lang="en-US" dirty="0" smtClean="0"/>
              <a:t>on English </a:t>
            </a:r>
            <a:r>
              <a:rPr lang="en-US" dirty="0" smtClean="0"/>
              <a:t>ability, </a:t>
            </a:r>
            <a:r>
              <a:rPr lang="en-US" dirty="0" smtClean="0"/>
              <a:t>self-ratings for overall English ability  </a:t>
            </a:r>
            <a:endParaRPr lang="en-US" dirty="0"/>
          </a:p>
          <a:p>
            <a:r>
              <a:rPr lang="en-US" dirty="0" smtClean="0"/>
              <a:t>Questions on intrinsic motivation (Activity-Feelings States Scale; </a:t>
            </a:r>
            <a:r>
              <a:rPr lang="en-US" dirty="0" smtClean="0"/>
              <a:t>e.g., Reeve &amp; </a:t>
            </a:r>
            <a:r>
              <a:rPr lang="en-US" dirty="0" err="1" smtClean="0"/>
              <a:t>Sickenius</a:t>
            </a:r>
            <a:r>
              <a:rPr lang="en-US" dirty="0" smtClean="0"/>
              <a:t>, 1994)</a:t>
            </a:r>
            <a:endParaRPr lang="en-US" dirty="0" smtClean="0"/>
          </a:p>
          <a:p>
            <a:r>
              <a:rPr lang="en-US" dirty="0" smtClean="0"/>
              <a:t>Questions on extrinsic motivation (Situational Motivation Scale – </a:t>
            </a:r>
            <a:r>
              <a:rPr lang="en-US" dirty="0" smtClean="0"/>
              <a:t>SMS</a:t>
            </a:r>
            <a:r>
              <a:rPr lang="en-US" dirty="0" smtClean="0"/>
              <a:t>; </a:t>
            </a:r>
            <a:r>
              <a:rPr lang="en-US" dirty="0" err="1" smtClean="0"/>
              <a:t>Guay</a:t>
            </a:r>
            <a:r>
              <a:rPr lang="en-US" dirty="0" smtClean="0"/>
              <a:t>, Vallerand &amp; Blanchard, 2000)  </a:t>
            </a:r>
          </a:p>
          <a:p>
            <a:r>
              <a:rPr lang="en-US" dirty="0" smtClean="0"/>
              <a:t>All scales are 7-point Likert scales </a:t>
            </a:r>
          </a:p>
          <a:p>
            <a:r>
              <a:rPr lang="en-US" dirty="0" smtClean="0"/>
              <a:t>SAS </a:t>
            </a:r>
            <a:r>
              <a:rPr lang="en-US" dirty="0" err="1" smtClean="0"/>
              <a:t>Proc</a:t>
            </a:r>
            <a:r>
              <a:rPr lang="en-US" dirty="0" smtClean="0"/>
              <a:t> GLM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61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openxmlformats.org/package/2006/metadata/core-properties"/>
    <ds:schemaRef ds:uri="4873beb7-5857-4685-be1f-d57550cc96cc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8723</TotalTime>
  <Words>1558</Words>
  <Application>Microsoft Office PowerPoint</Application>
  <PresentationFormat>Widescreen</PresentationFormat>
  <Paragraphs>489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Euphemia</vt:lpstr>
      <vt:lpstr>HY중고딕</vt:lpstr>
      <vt:lpstr>맑은 고딕</vt:lpstr>
      <vt:lpstr>Arial</vt:lpstr>
      <vt:lpstr>Calibri</vt:lpstr>
      <vt:lpstr>Century Gothic</vt:lpstr>
      <vt:lpstr>Times New Roman</vt:lpstr>
      <vt:lpstr>Wingdings 3</vt:lpstr>
      <vt:lpstr>Wisp</vt:lpstr>
      <vt:lpstr>Language ability and motivation issues in English medium instruction courses in Korea</vt:lpstr>
      <vt:lpstr>My bio</vt:lpstr>
      <vt:lpstr>Overview</vt:lpstr>
      <vt:lpstr>Graduate students</vt:lpstr>
      <vt:lpstr>Graduate students: Survey data</vt:lpstr>
      <vt:lpstr>Graduate students: Survey data</vt:lpstr>
      <vt:lpstr>Graduate students: Survey data</vt:lpstr>
      <vt:lpstr>Undergraduate students</vt:lpstr>
      <vt:lpstr>Survey data: Undergraduate students</vt:lpstr>
      <vt:lpstr>Undergraduate students</vt:lpstr>
      <vt:lpstr>Undergraduate students</vt:lpstr>
      <vt:lpstr>Undergraduate students</vt:lpstr>
      <vt:lpstr>Undergraduate students</vt:lpstr>
      <vt:lpstr>Undergraduate Korean students</vt:lpstr>
      <vt:lpstr>Regression models </vt:lpstr>
      <vt:lpstr>Regression models </vt:lpstr>
      <vt:lpstr>Regression model</vt:lpstr>
      <vt:lpstr>Regression model</vt:lpstr>
      <vt:lpstr>Regression model</vt:lpstr>
      <vt:lpstr>Regression model</vt:lpstr>
      <vt:lpstr>Regression models</vt:lpstr>
      <vt:lpstr>Regression model</vt:lpstr>
      <vt:lpstr>Cautionary notes</vt:lpstr>
      <vt:lpstr>Tentative Conclusions</vt:lpstr>
      <vt:lpstr>Conclusions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thoughts on English Medium instruction in Korea</dc:title>
  <dc:creator>user</dc:creator>
  <cp:lastModifiedBy>kent lee</cp:lastModifiedBy>
  <cp:revision>93</cp:revision>
  <cp:lastPrinted>2020-10-23T07:41:25Z</cp:lastPrinted>
  <dcterms:created xsi:type="dcterms:W3CDTF">2020-08-21T12:43:46Z</dcterms:created>
  <dcterms:modified xsi:type="dcterms:W3CDTF">2022-07-19T06:21:37Z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